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1" r:id="rId9"/>
    <p:sldId id="270" r:id="rId10"/>
    <p:sldId id="265" r:id="rId11"/>
    <p:sldId id="266" r:id="rId12"/>
    <p:sldId id="267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F56732-5249-46C5-8512-E4CCBFAA8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de-DE" sz="3400"/>
              <a:t>Bio-Label (Demeter) und Tierwohllabel im Vergleich</a:t>
            </a:r>
            <a:br>
              <a:rPr lang="de-DE" sz="3400"/>
            </a:br>
            <a:endParaRPr lang="de-DE" sz="340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D6D926A-0E17-3540-9C2D-9DD574DF0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33" r="2" b="15741"/>
          <a:stretch/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1026" name="Picture 2" descr="https://media-cdn.tripadvisor.com/media/photo-s/01/83/b1/db/happy-hens-make-tasty.jpg">
            <a:extLst>
              <a:ext uri="{FF2B5EF4-FFF2-40B4-BE49-F238E27FC236}">
                <a16:creationId xmlns:a16="http://schemas.microsoft.com/office/drawing/2014/main" id="{1FC15F57-5864-4F03-B7CC-7DFABE128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709"/>
          <a:stretch/>
        </p:blipFill>
        <p:spPr bwMode="auto">
          <a:xfrm>
            <a:off x="6141719" y="-683"/>
            <a:ext cx="6050280" cy="40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734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de-DE" dirty="0"/>
              <a:t>Die Kriterien (allgemeines)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de-DE" sz="1400" dirty="0">
                <a:solidFill>
                  <a:schemeClr val="tx1"/>
                </a:solidFill>
              </a:rPr>
              <a:t>von Experten aus Wirtschaft, Wissenschaft und Tierschutz entwickelt und liegen alle über den gesetzlichen Standards </a:t>
            </a:r>
          </a:p>
          <a:p>
            <a:pPr lvl="0">
              <a:lnSpc>
                <a:spcPct val="90000"/>
              </a:lnSpc>
            </a:pPr>
            <a:r>
              <a:rPr lang="de-DE" sz="1400" dirty="0">
                <a:solidFill>
                  <a:schemeClr val="tx1"/>
                </a:solidFill>
              </a:rPr>
              <a:t>bestimmte Grundanforderungen, die jeder Tierhalter umsetzen muss und die für die Programmlaufzeit 2018-2020 noch einmal erhöht wurden</a:t>
            </a:r>
          </a:p>
          <a:p>
            <a:pPr lvl="0">
              <a:lnSpc>
                <a:spcPct val="90000"/>
              </a:lnSpc>
            </a:pPr>
            <a:r>
              <a:rPr lang="de-DE" sz="1400" dirty="0">
                <a:solidFill>
                  <a:schemeClr val="tx1"/>
                </a:solidFill>
              </a:rPr>
              <a:t>Abhängig von den gewählten Kriterien und der Anzahl an Tieren erhält der Tierhalter ein bestimmtes Tierwohlentgelt -&gt; Aufwand für die Umsetzung der Kriterien ausgeglichen werden</a:t>
            </a:r>
          </a:p>
          <a:p>
            <a:pPr lvl="0">
              <a:lnSpc>
                <a:spcPct val="90000"/>
              </a:lnSpc>
            </a:pPr>
            <a:r>
              <a:rPr lang="de-DE" sz="1400" dirty="0">
                <a:solidFill>
                  <a:schemeClr val="tx1"/>
                </a:solidFill>
              </a:rPr>
              <a:t>Die Einhaltung des Maßnahmenkatalogs wird zweimal jährlich überprüft durch unangekündigte Kontrolltermine</a:t>
            </a:r>
          </a:p>
        </p:txBody>
      </p:sp>
      <p:pic>
        <p:nvPicPr>
          <p:cNvPr id="6" name="Grafik 5" descr="Ein Bild, das Essen, drinnen, Ei enthält.&#10;&#10;Automatisch generierte Beschreibung">
            <a:extLst>
              <a:ext uri="{FF2B5EF4-FFF2-40B4-BE49-F238E27FC236}">
                <a16:creationId xmlns:a16="http://schemas.microsoft.com/office/drawing/2014/main" id="{E22AAEFB-3577-004A-B048-2E1AB323D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66" r="21735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9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576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9562" y="296127"/>
            <a:ext cx="6424440" cy="710870"/>
          </a:xfrm>
        </p:spPr>
        <p:txBody>
          <a:bodyPr>
            <a:normAutofit/>
          </a:bodyPr>
          <a:lstStyle/>
          <a:p>
            <a:r>
              <a:rPr lang="de-DE" dirty="0"/>
              <a:t>Grundanforderungen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BA05C64-A8B7-F744-8B10-A9714FC88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09" r="36690" b="4407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49562" y="1006997"/>
            <a:ext cx="6718184" cy="5650281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</a:pPr>
            <a:r>
              <a:rPr lang="de-DE" sz="1400" b="1" dirty="0"/>
              <a:t>Basiskriterien(Voraussetzung): </a:t>
            </a:r>
          </a:p>
          <a:p>
            <a:pPr lvl="0">
              <a:lnSpc>
                <a:spcPct val="90000"/>
              </a:lnSpc>
              <a:buFont typeface="Symbol" pitchFamily="2" charset="2"/>
              <a:buChar char="-"/>
            </a:pPr>
            <a:r>
              <a:rPr lang="de-DE" sz="1400" dirty="0"/>
              <a:t>Teilnahme am Qualitätssicherungssystem: strenge Herstellungs- und Vermarktungskriterien entlang der gesamten Wertschöpfungskette für frische Lebensmittel, so auch Fleisch z. B. zu tierschutzgerechter Haltung, Hygiene und Tiergesundheit</a:t>
            </a:r>
          </a:p>
          <a:p>
            <a:pPr>
              <a:lnSpc>
                <a:spcPct val="90000"/>
              </a:lnSpc>
            </a:pPr>
            <a:r>
              <a:rPr lang="de-DE" sz="1400" b="1" dirty="0"/>
              <a:t>Herkunft und Vermarktung: Bezug von Eintagsküken </a:t>
            </a:r>
            <a:endParaRPr lang="de-DE" sz="1400" dirty="0"/>
          </a:p>
          <a:p>
            <a:pPr>
              <a:lnSpc>
                <a:spcPct val="90000"/>
              </a:lnSpc>
              <a:buFont typeface="Symbol" pitchFamily="2" charset="2"/>
              <a:buChar char="-"/>
            </a:pPr>
            <a:r>
              <a:rPr lang="de-DE" sz="1400" dirty="0"/>
              <a:t>Zur Aufzucht von Hähnchen und Puten müssen alle Eintagsküken von QS-lieferberechtigten Brütereien bezogen werden</a:t>
            </a:r>
          </a:p>
          <a:p>
            <a:pPr>
              <a:lnSpc>
                <a:spcPct val="90000"/>
              </a:lnSpc>
            </a:pPr>
            <a:r>
              <a:rPr lang="de-DE" sz="1400" b="1" dirty="0"/>
              <a:t>Überwachung und Pflege der Tiere</a:t>
            </a:r>
            <a:endParaRPr lang="de-DE" sz="1400" dirty="0"/>
          </a:p>
          <a:p>
            <a:pPr>
              <a:lnSpc>
                <a:spcPct val="90000"/>
              </a:lnSpc>
              <a:buFont typeface="Symbol" pitchFamily="2" charset="2"/>
              <a:buChar char="-"/>
            </a:pPr>
            <a:r>
              <a:rPr lang="de-DE" sz="1400" dirty="0"/>
              <a:t> Ziel ist die Erhaltung der Fußballengesundheit von Masthähnchen und Mastputen (Tierwohlkontrollprogramm )</a:t>
            </a:r>
          </a:p>
          <a:p>
            <a:pPr>
              <a:lnSpc>
                <a:spcPct val="90000"/>
              </a:lnSpc>
              <a:buFont typeface="Symbol" pitchFamily="2" charset="2"/>
              <a:buChar char="-"/>
            </a:pPr>
            <a:r>
              <a:rPr lang="de-DE" sz="1400" dirty="0"/>
              <a:t>Gefiederpflege, Schnabelbehandlung von Puten</a:t>
            </a:r>
          </a:p>
          <a:p>
            <a:pPr>
              <a:lnSpc>
                <a:spcPct val="90000"/>
              </a:lnSpc>
            </a:pPr>
            <a:r>
              <a:rPr lang="de-DE" sz="1400" b="1" dirty="0"/>
              <a:t>Sachkundenachweis des Tierhalters: Nachweis über eine jährliche Fortbildung von Tierhaltern </a:t>
            </a:r>
            <a:endParaRPr lang="de-DE" sz="1400" dirty="0"/>
          </a:p>
          <a:p>
            <a:pPr>
              <a:lnSpc>
                <a:spcPct val="90000"/>
              </a:lnSpc>
              <a:buFont typeface="Symbol" pitchFamily="2" charset="2"/>
              <a:buChar char="-"/>
            </a:pPr>
            <a:r>
              <a:rPr lang="de-DE" sz="1400" dirty="0"/>
              <a:t>zusätzlich zum Nachweis seiner Sachkunde mindestens einmal je Kalenderjahr </a:t>
            </a:r>
          </a:p>
          <a:p>
            <a:pPr>
              <a:lnSpc>
                <a:spcPct val="90000"/>
              </a:lnSpc>
            </a:pPr>
            <a:r>
              <a:rPr lang="de-DE" sz="1400" b="1" dirty="0"/>
              <a:t>Zusätzliche Beschäftigungsmöglichkeiten für die Tiere: </a:t>
            </a:r>
          </a:p>
          <a:p>
            <a:pPr>
              <a:lnSpc>
                <a:spcPct val="90000"/>
              </a:lnSpc>
              <a:buFont typeface="Symbol" pitchFamily="2" charset="2"/>
              <a:buChar char="-"/>
            </a:pPr>
            <a:r>
              <a:rPr lang="de-DE" sz="1400" dirty="0"/>
              <a:t>Zusätzlich zu lockerer, trockener Einstreu z.B. Stroh, Heu oder andere bepickbare Gegenstände (z. B. Picksteine) sollen spätestens mit Beginn der zweiten Lebenswoche ständig angeboten werden</a:t>
            </a:r>
          </a:p>
          <a:p>
            <a:pPr>
              <a:lnSpc>
                <a:spcPct val="90000"/>
              </a:lnSpc>
              <a:buFont typeface="Symbol" pitchFamily="2" charset="2"/>
              <a:buChar char="-"/>
            </a:pPr>
            <a:r>
              <a:rPr lang="de-DE" sz="1400" dirty="0"/>
              <a:t>Darf kein erhöhtes Verletzungsrisiko ausgeht</a:t>
            </a:r>
          </a:p>
          <a:p>
            <a:pPr>
              <a:lnSpc>
                <a:spcPct val="90000"/>
              </a:lnSpc>
              <a:buFont typeface="Symbol" pitchFamily="2" charset="2"/>
              <a:buChar char="-"/>
            </a:pPr>
            <a:r>
              <a:rPr lang="de-DE" sz="1400" dirty="0"/>
              <a:t>Für Hähnchen ist mindestens ein Gegenstand bzw. Beschäftigungsmaterial je angefangener 150 m² und für Puten je angefangener 400 m² nutzbarer Stallfläche einzubringen. </a:t>
            </a:r>
          </a:p>
          <a:p>
            <a:pPr marL="0" indent="0">
              <a:lnSpc>
                <a:spcPct val="90000"/>
              </a:lnSpc>
              <a:buNone/>
            </a:pP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977023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02010" y="285211"/>
            <a:ext cx="3737268" cy="629189"/>
          </a:xfrm>
        </p:spPr>
        <p:txBody>
          <a:bodyPr>
            <a:normAutofit/>
          </a:bodyPr>
          <a:lstStyle/>
          <a:p>
            <a:r>
              <a:rPr lang="de-DE" sz="2800" dirty="0"/>
              <a:t>Grundanforderungen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09563" y="1018572"/>
            <a:ext cx="4825688" cy="54638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1400" b="1" dirty="0"/>
              <a:t>Vergrößertes Platzangebot (mind. 10 %)</a:t>
            </a:r>
          </a:p>
          <a:p>
            <a:pPr>
              <a:lnSpc>
                <a:spcPct val="90000"/>
              </a:lnSpc>
              <a:buFont typeface="Symbol" pitchFamily="2" charset="2"/>
              <a:buChar char="-"/>
            </a:pPr>
            <a:r>
              <a:rPr lang="de-DE" sz="1400" dirty="0"/>
              <a:t>Hähnchen: 35 kg Lebendgewicht je m² nutzbarer Stallfläche im Durchschnitt dreier aufeinander folgender Durchgänge nicht überschritten werden. </a:t>
            </a:r>
          </a:p>
          <a:p>
            <a:pPr>
              <a:lnSpc>
                <a:spcPct val="90000"/>
              </a:lnSpc>
              <a:buFont typeface="Symbol" pitchFamily="2" charset="2"/>
              <a:buChar char="-"/>
            </a:pPr>
            <a:r>
              <a:rPr lang="de-DE" sz="1400" dirty="0"/>
              <a:t>Pute: bei Hennen 48 kg Lebendgewicht je m² nutzbarer Stallfläche und bei Hähnen 53 kg Lebendgewicht je m² nutzbarer Stallgrundfläche im Durchschnitt dreier aufeinander folgender Durchgänge nicht überschritten werden. </a:t>
            </a:r>
          </a:p>
          <a:p>
            <a:pPr>
              <a:lnSpc>
                <a:spcPct val="90000"/>
              </a:lnSpc>
            </a:pPr>
            <a:r>
              <a:rPr lang="de-DE" sz="1400" b="1" dirty="0"/>
              <a:t>Stallklimacheck: </a:t>
            </a:r>
            <a:r>
              <a:rPr lang="de-DE" sz="1400" dirty="0"/>
              <a:t>-&gt; durch registrierte Experten durchzuführen, einmal je Kalenderjahr</a:t>
            </a:r>
          </a:p>
          <a:p>
            <a:pPr>
              <a:lnSpc>
                <a:spcPct val="90000"/>
              </a:lnSpc>
              <a:buFont typeface="Symbol" pitchFamily="2" charset="2"/>
              <a:buChar char="-"/>
            </a:pPr>
            <a:r>
              <a:rPr lang="de-DE" sz="1400" dirty="0"/>
              <a:t>Funktionsprüfung der Technik: z.B.  A. Stellantriebe und Ventilatoren: Klappenstellung, Drehrichtung; B. Luftführung: Querschnitte und Sauberkeit; C. Lüftungscomputer: Minimale und maximale Luftrate; Durchführung weiterer Tests (Nebelprobe, Schadgasmessungen etc.) </a:t>
            </a:r>
          </a:p>
          <a:p>
            <a:pPr>
              <a:lnSpc>
                <a:spcPct val="90000"/>
              </a:lnSpc>
            </a:pPr>
            <a:r>
              <a:rPr lang="de-DE" sz="1400" b="1" dirty="0"/>
              <a:t>Trinkwassercheck:</a:t>
            </a:r>
            <a:r>
              <a:rPr lang="de-DE" sz="1400" dirty="0"/>
              <a:t> -&gt; einmal je Kalenderjahr, Beprobung durch externen Partner</a:t>
            </a:r>
          </a:p>
          <a:p>
            <a:pPr>
              <a:lnSpc>
                <a:spcPct val="90000"/>
              </a:lnSpc>
              <a:buFont typeface="Symbol" pitchFamily="2" charset="2"/>
              <a:buChar char="-"/>
            </a:pPr>
            <a:r>
              <a:rPr lang="de-DE" sz="1400" dirty="0"/>
              <a:t>Physikalisch-chemische Untersuchung: z.B. PH-Wert: 5-9; Eisen (mg/l) &lt; 3,0 </a:t>
            </a:r>
          </a:p>
          <a:p>
            <a:pPr>
              <a:lnSpc>
                <a:spcPct val="90000"/>
              </a:lnSpc>
              <a:buFont typeface="Symbol" pitchFamily="2" charset="2"/>
              <a:buChar char="-"/>
            </a:pPr>
            <a:r>
              <a:rPr lang="de-DE" sz="1400" dirty="0"/>
              <a:t>Mikrobiologische Untersuchung: z.B. Gesamtkeimzahl, Schimmel-/Hefepilze </a:t>
            </a:r>
          </a:p>
          <a:p>
            <a:pPr>
              <a:lnSpc>
                <a:spcPct val="9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endParaRPr lang="de-DE" sz="900" dirty="0"/>
          </a:p>
          <a:p>
            <a:pPr marL="0" indent="0">
              <a:lnSpc>
                <a:spcPct val="90000"/>
              </a:lnSpc>
              <a:buNone/>
            </a:pPr>
            <a:endParaRPr lang="de-DE" sz="900" dirty="0"/>
          </a:p>
          <a:p>
            <a:pPr marL="0" indent="0">
              <a:lnSpc>
                <a:spcPct val="90000"/>
              </a:lnSpc>
              <a:buNone/>
            </a:pPr>
            <a:endParaRPr lang="de-DE" sz="9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4B63A6-D2D7-9E4E-9F34-CE0C23755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32" r="24158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312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D796B-EE76-42A6-9419-82CBF3CF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Vergleich: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F2016C3-B4C4-4DB2-A3D0-8A5F959B0C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711228"/>
              </p:ext>
            </p:extLst>
          </p:nvPr>
        </p:nvGraphicFramePr>
        <p:xfrm>
          <a:off x="677334" y="1744824"/>
          <a:ext cx="8844794" cy="3835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2397">
                  <a:extLst>
                    <a:ext uri="{9D8B030D-6E8A-4147-A177-3AD203B41FA5}">
                      <a16:colId xmlns:a16="http://schemas.microsoft.com/office/drawing/2014/main" val="877175529"/>
                    </a:ext>
                  </a:extLst>
                </a:gridCol>
                <a:gridCol w="4422397">
                  <a:extLst>
                    <a:ext uri="{9D8B030D-6E8A-4147-A177-3AD203B41FA5}">
                      <a16:colId xmlns:a16="http://schemas.microsoft.com/office/drawing/2014/main" val="979051337"/>
                    </a:ext>
                  </a:extLst>
                </a:gridCol>
              </a:tblGrid>
              <a:tr h="958981">
                <a:tc>
                  <a:txBody>
                    <a:bodyPr/>
                    <a:lstStyle/>
                    <a:p>
                      <a:r>
                        <a:rPr lang="de-DE" dirty="0"/>
                        <a:t>Bio-Siegel: Demeter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Tierwohllabel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630037"/>
                  </a:ext>
                </a:extLst>
              </a:tr>
              <a:tr h="9589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Umweltschonend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Achtet auf Gesundheit der Tiere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101781"/>
                  </a:ext>
                </a:extLst>
              </a:tr>
              <a:tr h="9589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Achtet auf würdiges Leben der Tiere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Achtet auf Umgebung und Beschäftigung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16306"/>
                  </a:ext>
                </a:extLst>
              </a:tr>
              <a:tr h="9589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Kategorie: Essen, Trinken, Kosmetik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Kategorie: Fleisch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597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15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1B566-0D11-443C-BB76-63E2852F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800"/>
              <a:t>Gliederung:</a:t>
            </a:r>
            <a:br>
              <a:rPr lang="de-DE" sz="2800"/>
            </a:br>
            <a:br>
              <a:rPr lang="de-DE" sz="2800"/>
            </a:br>
            <a:endParaRPr lang="de-DE" sz="280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F8E709A-ABB4-4F18-94D6-1B0EB6394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1" y="1543051"/>
            <a:ext cx="2930517" cy="44983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1500" dirty="0"/>
              <a:t>Bio-Label (Demeter):</a:t>
            </a:r>
          </a:p>
          <a:p>
            <a:pPr>
              <a:lnSpc>
                <a:spcPct val="90000"/>
              </a:lnSpc>
            </a:pPr>
            <a:r>
              <a:rPr lang="de-DE" sz="1500" dirty="0"/>
              <a:t>Allgemein</a:t>
            </a:r>
          </a:p>
          <a:p>
            <a:pPr>
              <a:lnSpc>
                <a:spcPct val="90000"/>
              </a:lnSpc>
            </a:pPr>
            <a:r>
              <a:rPr lang="de-DE" sz="1500" dirty="0"/>
              <a:t>Richtlinien</a:t>
            </a:r>
          </a:p>
          <a:p>
            <a:pPr>
              <a:lnSpc>
                <a:spcPct val="90000"/>
              </a:lnSpc>
            </a:pPr>
            <a:r>
              <a:rPr lang="de-DE" sz="1500" dirty="0"/>
              <a:t>Auswirkungen/Folgen</a:t>
            </a:r>
          </a:p>
          <a:p>
            <a:pPr>
              <a:lnSpc>
                <a:spcPct val="90000"/>
              </a:lnSpc>
            </a:pPr>
            <a:endParaRPr lang="de-DE" sz="1500" dirty="0"/>
          </a:p>
          <a:p>
            <a:pPr>
              <a:lnSpc>
                <a:spcPct val="90000"/>
              </a:lnSpc>
            </a:pPr>
            <a:endParaRPr lang="de-DE" sz="1500" dirty="0"/>
          </a:p>
          <a:p>
            <a:pPr>
              <a:lnSpc>
                <a:spcPct val="90000"/>
              </a:lnSpc>
            </a:pPr>
            <a:r>
              <a:rPr lang="de-DE" sz="1500" dirty="0"/>
              <a:t>Tierwohllabel:</a:t>
            </a:r>
          </a:p>
          <a:p>
            <a:pPr>
              <a:lnSpc>
                <a:spcPct val="90000"/>
              </a:lnSpc>
            </a:pPr>
            <a:r>
              <a:rPr lang="de-DE" sz="1500" dirty="0"/>
              <a:t>Siegel: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500" dirty="0"/>
              <a:t>-&gt; Was bedeuten die vier Stufen    Haltungsform</a:t>
            </a:r>
          </a:p>
          <a:p>
            <a:pPr>
              <a:lnSpc>
                <a:spcPct val="90000"/>
              </a:lnSpc>
            </a:pPr>
            <a:r>
              <a:rPr lang="de-DE" sz="1500" dirty="0"/>
              <a:t>Allgemein</a:t>
            </a:r>
          </a:p>
          <a:p>
            <a:pPr>
              <a:lnSpc>
                <a:spcPct val="90000"/>
              </a:lnSpc>
            </a:pPr>
            <a:r>
              <a:rPr lang="de-DE" sz="1500" dirty="0"/>
              <a:t>Grundanforderungen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500" dirty="0"/>
              <a:t>=&gt; Vergleich  </a:t>
            </a:r>
          </a:p>
        </p:txBody>
      </p:sp>
      <p:pic>
        <p:nvPicPr>
          <p:cNvPr id="8" name="Picture 8" descr="https://bilder.t-online.de/b/85/48/90/88/id_85489088/tid_da/haltungsform-das-tierwohllabel-verwenden-unter-anderem-lidl-edeka-und-rewe-.jpg">
            <a:extLst>
              <a:ext uri="{FF2B5EF4-FFF2-40B4-BE49-F238E27FC236}">
                <a16:creationId xmlns:a16="http://schemas.microsoft.com/office/drawing/2014/main" id="{2A893BA0-3785-45A7-B1E5-F2857A70D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1878" y="3769918"/>
            <a:ext cx="5421162" cy="154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Quellbild anzeigen">
            <a:extLst>
              <a:ext uri="{FF2B5EF4-FFF2-40B4-BE49-F238E27FC236}">
                <a16:creationId xmlns:a16="http://schemas.microsoft.com/office/drawing/2014/main" id="{472C2D4C-8472-4EF2-8CA4-D5D583454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1878" y="816638"/>
            <a:ext cx="4626384" cy="26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3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D242C-BAE7-4899-AC6D-1ABD15E05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de-DE"/>
              <a:t>Allgemein (Demeter):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AC4854-1E8E-4808-9C6E-D04677790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7858"/>
            <a:ext cx="5220430" cy="515073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sz="1600" dirty="0"/>
              <a:t>Öko-Landbau mit strengen Vorgaben</a:t>
            </a:r>
          </a:p>
          <a:p>
            <a:pPr>
              <a:lnSpc>
                <a:spcPct val="90000"/>
              </a:lnSpc>
            </a:pPr>
            <a:r>
              <a:rPr lang="de-DE" sz="1600" dirty="0"/>
              <a:t>Demeter-Siegel zertifiziert nach biologisch-dynamischen Richtlinien erzeugte Bio-Produkte </a:t>
            </a:r>
          </a:p>
          <a:p>
            <a:pPr>
              <a:lnSpc>
                <a:spcPct val="90000"/>
              </a:lnSpc>
            </a:pPr>
            <a:r>
              <a:rPr lang="de-DE" sz="1600" dirty="0"/>
              <a:t>Berücksichtigt auch Nachhaltigkeitsaspekte und </a:t>
            </a:r>
            <a:r>
              <a:rPr lang="de-DE" sz="1600" dirty="0" err="1"/>
              <a:t>Tierwohl</a:t>
            </a:r>
            <a:endParaRPr lang="de-DE" sz="1600" dirty="0"/>
          </a:p>
          <a:p>
            <a:pPr>
              <a:lnSpc>
                <a:spcPct val="90000"/>
              </a:lnSpc>
            </a:pPr>
            <a:r>
              <a:rPr lang="de-DE" sz="1600" dirty="0"/>
              <a:t>Vergeben: In Deutschland und international </a:t>
            </a:r>
          </a:p>
          <a:p>
            <a:pPr>
              <a:lnSpc>
                <a:spcPct val="90000"/>
              </a:lnSpc>
            </a:pPr>
            <a:r>
              <a:rPr lang="de-DE" sz="1600" dirty="0"/>
              <a:t>Kategorie: Essen, Trinken, Kosmetik </a:t>
            </a:r>
          </a:p>
          <a:p>
            <a:pPr>
              <a:lnSpc>
                <a:spcPct val="90000"/>
              </a:lnSpc>
            </a:pPr>
            <a:r>
              <a:rPr lang="de-DE" sz="1600" dirty="0"/>
              <a:t>Produkte: z.B. Fleischprodukte, Käse, Gemüse, Pflegeprodukte,…</a:t>
            </a:r>
          </a:p>
          <a:p>
            <a:pPr>
              <a:lnSpc>
                <a:spcPct val="90000"/>
              </a:lnSpc>
            </a:pPr>
            <a:r>
              <a:rPr lang="de-DE" sz="1600" dirty="0" err="1"/>
              <a:t>Gelabelte</a:t>
            </a:r>
            <a:r>
              <a:rPr lang="de-DE" sz="1600" dirty="0"/>
              <a:t> Produkte: Mehrere Tausend</a:t>
            </a:r>
          </a:p>
          <a:p>
            <a:pPr>
              <a:lnSpc>
                <a:spcPct val="90000"/>
              </a:lnSpc>
            </a:pPr>
            <a:r>
              <a:rPr lang="de-DE" sz="1600" dirty="0"/>
              <a:t>Kontrolle: Mindestens einmal jährlich und ohne Ankündigung</a:t>
            </a:r>
          </a:p>
          <a:p>
            <a:pPr>
              <a:lnSpc>
                <a:spcPct val="90000"/>
              </a:lnSpc>
            </a:pPr>
            <a:r>
              <a:rPr lang="de-DE" sz="1600" dirty="0"/>
              <a:t>Richtlinien gehen über andere Bio-Siegel hinaus</a:t>
            </a:r>
          </a:p>
        </p:txBody>
      </p:sp>
      <p:pic>
        <p:nvPicPr>
          <p:cNvPr id="4" name="Grafik 3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D8EBE5E2-9FA4-254E-9111-A3B705255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466" y="1930400"/>
            <a:ext cx="3145536" cy="315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87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CEA20F-9D4F-4351-84C1-95A720D9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de-DE" dirty="0"/>
              <a:t>Richtlinien:</a:t>
            </a:r>
            <a:br>
              <a:rPr lang="de-DE"/>
            </a:b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65EDCD-5CBA-4976-B18A-634381E8E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8881"/>
            <a:ext cx="5220430" cy="425297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sz="1400" dirty="0"/>
              <a:t>100 Prozent Bio-Futter mit 70 % Demeter-Anteil</a:t>
            </a:r>
          </a:p>
          <a:p>
            <a:pPr>
              <a:lnSpc>
                <a:spcPct val="90000"/>
              </a:lnSpc>
            </a:pPr>
            <a:r>
              <a:rPr lang="de-DE" sz="1400" dirty="0"/>
              <a:t>Täglich Körnerfutter zum Scharren und Picken</a:t>
            </a:r>
          </a:p>
          <a:p>
            <a:pPr>
              <a:lnSpc>
                <a:spcPct val="90000"/>
              </a:lnSpc>
            </a:pPr>
            <a:r>
              <a:rPr lang="de-DE" sz="1400" dirty="0"/>
              <a:t>Mehr Platz auf den Stangen, am Futtertrog, bei den Tränken</a:t>
            </a:r>
          </a:p>
          <a:p>
            <a:pPr>
              <a:lnSpc>
                <a:spcPct val="90000"/>
              </a:lnSpc>
            </a:pPr>
            <a:r>
              <a:rPr lang="de-DE" sz="1400" dirty="0"/>
              <a:t>Mehrklimazonenstall mit Tageslicht, </a:t>
            </a:r>
            <a:r>
              <a:rPr lang="de-DE" sz="1400" dirty="0" err="1"/>
              <a:t>Laufhof</a:t>
            </a:r>
            <a:endParaRPr lang="de-DE" sz="1400" dirty="0"/>
          </a:p>
          <a:p>
            <a:pPr>
              <a:lnSpc>
                <a:spcPct val="90000"/>
              </a:lnSpc>
            </a:pPr>
            <a:r>
              <a:rPr lang="de-DE" sz="1400" dirty="0"/>
              <a:t>Täglicher Zugang zu Außenklimabereich und Auslauf mit Grünflächen</a:t>
            </a:r>
          </a:p>
          <a:p>
            <a:pPr>
              <a:lnSpc>
                <a:spcPct val="90000"/>
              </a:lnSpc>
            </a:pPr>
            <a:r>
              <a:rPr lang="de-DE" sz="1400" dirty="0"/>
              <a:t>Maximal 3000 Tiere pro Stall</a:t>
            </a:r>
          </a:p>
          <a:p>
            <a:pPr>
              <a:lnSpc>
                <a:spcPct val="90000"/>
              </a:lnSpc>
            </a:pPr>
            <a:r>
              <a:rPr lang="de-DE" sz="1400" dirty="0"/>
              <a:t>Schnäbel-Kupieren oder -Touchieren untersagt</a:t>
            </a:r>
          </a:p>
          <a:p>
            <a:pPr>
              <a:lnSpc>
                <a:spcPct val="90000"/>
              </a:lnSpc>
            </a:pPr>
            <a:r>
              <a:rPr lang="de-DE" sz="1400" dirty="0"/>
              <a:t>Hähne in jeder </a:t>
            </a:r>
            <a:r>
              <a:rPr lang="de-DE" sz="1400" dirty="0" err="1"/>
              <a:t>Hennenherde</a:t>
            </a:r>
            <a:endParaRPr lang="de-DE" sz="1400" dirty="0"/>
          </a:p>
          <a:p>
            <a:pPr>
              <a:lnSpc>
                <a:spcPct val="90000"/>
              </a:lnSpc>
            </a:pPr>
            <a:r>
              <a:rPr lang="de-DE" sz="1400" dirty="0"/>
              <a:t>Junghennen werden ausschließlich bei Demeter-</a:t>
            </a:r>
            <a:r>
              <a:rPr lang="de-DE" sz="1400" dirty="0" err="1"/>
              <a:t>Junghennenaufzüchtern</a:t>
            </a:r>
            <a:r>
              <a:rPr lang="de-DE" sz="1400" dirty="0"/>
              <a:t> zugekauft oder selber aufgezogen (Ausnahme Rassegeflügel)</a:t>
            </a:r>
          </a:p>
          <a:p>
            <a:pPr>
              <a:lnSpc>
                <a:spcPct val="90000"/>
              </a:lnSpc>
            </a:pPr>
            <a:r>
              <a:rPr lang="de-DE" sz="1400" dirty="0"/>
              <a:t>Medikamente: Nur wenn Erkrankung kuriert werden soll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6D97EF5-DF41-3648-AC87-5CE0591D9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417" y="2159000"/>
            <a:ext cx="3145536" cy="31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6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255C4-82A3-4E30-9034-2BC25372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de-DE" sz="2800"/>
              <a:t>Auswirkungen/Folgen: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FA1BE3-2122-4F37-9E82-8FBAD63B1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de-DE" u="sng" dirty="0"/>
              <a:t>Positiv:</a:t>
            </a:r>
          </a:p>
          <a:p>
            <a:pPr>
              <a:buFont typeface="Wingdings" pitchFamily="2" charset="2"/>
              <a:buChar char="ü"/>
            </a:pPr>
            <a:r>
              <a:rPr lang="de-DE" dirty="0"/>
              <a:t>Schöneres Leben für Tiere</a:t>
            </a:r>
          </a:p>
          <a:p>
            <a:pPr>
              <a:buFont typeface="Wingdings" pitchFamily="2" charset="2"/>
              <a:buChar char="ü"/>
            </a:pPr>
            <a:r>
              <a:rPr lang="de-DE" dirty="0"/>
              <a:t>Umweltschonender (Nachhaltigkeitsaspekte)</a:t>
            </a:r>
          </a:p>
          <a:p>
            <a:pPr>
              <a:buFont typeface="Wingdings" pitchFamily="2" charset="2"/>
              <a:buChar char="ü"/>
            </a:pPr>
            <a:r>
              <a:rPr lang="de-DE" dirty="0"/>
              <a:t>Besseres Gefühl der Käufer</a:t>
            </a:r>
          </a:p>
          <a:p>
            <a:endParaRPr lang="de-DE" dirty="0"/>
          </a:p>
          <a:p>
            <a:r>
              <a:rPr lang="de-DE" u="sng" dirty="0"/>
              <a:t>Negativ:</a:t>
            </a:r>
          </a:p>
          <a:p>
            <a:pPr>
              <a:buFont typeface="Symbol" pitchFamily="2" charset="2"/>
              <a:buChar char="-"/>
            </a:pPr>
            <a:r>
              <a:rPr lang="de-DE" dirty="0"/>
              <a:t>Produkte: Teurer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1C4F41D-0C32-A84A-8EDA-30345172F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8" r="31411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227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Elemente, Tisch, sitzend, Küche enthält.&#10;&#10;Automatisch generierte Beschreibung">
            <a:extLst>
              <a:ext uri="{FF2B5EF4-FFF2-40B4-BE49-F238E27FC236}">
                <a16:creationId xmlns:a16="http://schemas.microsoft.com/office/drawing/2014/main" id="{BF5F2DB7-A2BD-174F-95F1-B6862E950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78" r="13994" b="2"/>
          <a:stretch/>
        </p:blipFill>
        <p:spPr>
          <a:xfrm>
            <a:off x="3078396" y="10"/>
            <a:ext cx="3030396" cy="2618824"/>
          </a:xfrm>
          <a:custGeom>
            <a:avLst/>
            <a:gdLst/>
            <a:ahLst/>
            <a:cxnLst/>
            <a:rect l="l" t="t" r="r" b="b"/>
            <a:pathLst>
              <a:path w="3030396" h="2618834">
                <a:moveTo>
                  <a:pt x="398252" y="0"/>
                </a:moveTo>
                <a:lnTo>
                  <a:pt x="1887012" y="0"/>
                </a:lnTo>
                <a:lnTo>
                  <a:pt x="1887012" y="1"/>
                </a:lnTo>
                <a:lnTo>
                  <a:pt x="3030396" y="1"/>
                </a:lnTo>
                <a:lnTo>
                  <a:pt x="2639222" y="2618834"/>
                </a:lnTo>
                <a:lnTo>
                  <a:pt x="0" y="2618834"/>
                </a:lnTo>
                <a:close/>
              </a:path>
            </a:pathLst>
          </a:cu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63463" y="3434576"/>
            <a:ext cx="3269386" cy="1142998"/>
          </a:xfrm>
        </p:spPr>
        <p:txBody>
          <a:bodyPr>
            <a:normAutofit/>
          </a:bodyPr>
          <a:lstStyle/>
          <a:p>
            <a:r>
              <a:rPr lang="de-DE" sz="5300" dirty="0">
                <a:latin typeface="Rockwell" panose="02060603020205020403" pitchFamily="18" charset="77"/>
                <a:cs typeface="Baghdad" pitchFamily="2" charset="-78"/>
              </a:rPr>
              <a:t> Tierwohl</a:t>
            </a:r>
            <a:r>
              <a:rPr lang="de-DE" sz="4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DDEEAC2A-5FB2-9545-9054-0B4A78DA5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8790" y="4571996"/>
            <a:ext cx="3165212" cy="1096899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de-DE" sz="1400" dirty="0"/>
              <a:t>Seit dem 01. Januar 2015 ein operierendes, branchenübergreifendes Bündnis, bestehend aus Verbänden und Unternehmen aus der Fleischwirtschaft, der Landwirtschaft sowie dem Lebensmitteleinzelhandel</a:t>
            </a:r>
            <a:r>
              <a:rPr lang="de-DE" sz="1100" dirty="0"/>
              <a:t>.</a:t>
            </a:r>
          </a:p>
        </p:txBody>
      </p:sp>
      <p:pic>
        <p:nvPicPr>
          <p:cNvPr id="32" name="Grafik 2" descr="Ein Bild, das Elemente, Tisch, sitzend, Küche enthält.&#10;&#10;Automatisch generierte Beschreibung">
            <a:extLst>
              <a:ext uri="{FF2B5EF4-FFF2-40B4-BE49-F238E27FC236}">
                <a16:creationId xmlns:a16="http://schemas.microsoft.com/office/drawing/2014/main" id="{D635EF44-5779-0E4F-88F9-3242D1D90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90" r="13905" b="2"/>
          <a:stretch/>
        </p:blipFill>
        <p:spPr>
          <a:xfrm>
            <a:off x="440943" y="10"/>
            <a:ext cx="3038117" cy="2618824"/>
          </a:xfrm>
          <a:custGeom>
            <a:avLst/>
            <a:gdLst/>
            <a:ahLst/>
            <a:cxnLst/>
            <a:rect l="l" t="t" r="r" b="b"/>
            <a:pathLst>
              <a:path w="3038117" h="2618834">
                <a:moveTo>
                  <a:pt x="389438" y="0"/>
                </a:moveTo>
                <a:lnTo>
                  <a:pt x="3038117" y="0"/>
                </a:lnTo>
                <a:lnTo>
                  <a:pt x="2639865" y="2618834"/>
                </a:lnTo>
                <a:lnTo>
                  <a:pt x="0" y="2618834"/>
                </a:lnTo>
                <a:close/>
              </a:path>
            </a:pathLst>
          </a:custGeom>
        </p:spPr>
      </p:pic>
      <p:pic>
        <p:nvPicPr>
          <p:cNvPr id="11" name="Grafik 10" descr="Ein Bild, das Vogel, Huhn, stehend, Essen enthält.&#10;&#10;Automatisch generierte Beschreibung">
            <a:extLst>
              <a:ext uri="{FF2B5EF4-FFF2-40B4-BE49-F238E27FC236}">
                <a16:creationId xmlns:a16="http://schemas.microsoft.com/office/drawing/2014/main" id="{D2A8D07F-15AC-554F-95B2-2B68CF868A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00" r="13162" b="1"/>
          <a:stretch/>
        </p:blipFill>
        <p:spPr>
          <a:xfrm>
            <a:off x="1" y="2618834"/>
            <a:ext cx="5717617" cy="4239166"/>
          </a:xfrm>
          <a:custGeom>
            <a:avLst/>
            <a:gdLst/>
            <a:ahLst/>
            <a:cxnLst/>
            <a:rect l="l" t="t" r="r" b="b"/>
            <a:pathLst>
              <a:path w="5717617" h="4239166">
                <a:moveTo>
                  <a:pt x="440944" y="0"/>
                </a:moveTo>
                <a:lnTo>
                  <a:pt x="5717617" y="0"/>
                </a:lnTo>
                <a:lnTo>
                  <a:pt x="5084413" y="4239166"/>
                </a:lnTo>
                <a:lnTo>
                  <a:pt x="0" y="4239166"/>
                </a:lnTo>
                <a:lnTo>
                  <a:pt x="0" y="296518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2256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29952-F2E7-B54A-8EFC-BEB945EA1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9095580" cy="17081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Siegel:</a:t>
            </a:r>
            <a:r>
              <a:rPr lang="de-DE" sz="4800" dirty="0"/>
              <a:t>Das bedeuten die vier Stufen der Haltungsform: </a:t>
            </a:r>
            <a:endParaRPr lang="en-US" sz="48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8974F41-1520-4A45-842A-B02FF941A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821" y="934222"/>
            <a:ext cx="7262137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1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AB5556-2810-4143-9695-63F98C36F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942" y="224738"/>
            <a:ext cx="4779389" cy="640755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sz="1400" b="1" dirty="0"/>
              <a:t>Stufe 1 (rotes Label): Stallhaltung</a:t>
            </a:r>
            <a:endParaRPr lang="de-DE" sz="1400" dirty="0"/>
          </a:p>
          <a:p>
            <a:pPr>
              <a:lnSpc>
                <a:spcPct val="90000"/>
              </a:lnSpc>
            </a:pPr>
            <a:r>
              <a:rPr lang="de-DE" sz="1400" dirty="0"/>
              <a:t>Fleisch von Tieren, kommt aus Tierhaltung, die dem gesetzlichen Standard entspricht. Bei Schweinen, Hühnchen und Puten ist eine Zulassung im Qualitätssicherungssystem erforderlich</a:t>
            </a:r>
          </a:p>
          <a:p>
            <a:pPr fontAlgn="base">
              <a:lnSpc>
                <a:spcPct val="90000"/>
              </a:lnSpc>
            </a:pPr>
            <a:r>
              <a:rPr lang="de-DE" sz="1400" b="1" u="sng" dirty="0"/>
              <a:t>Hähnchen</a:t>
            </a:r>
            <a:r>
              <a:rPr lang="de-DE" sz="1400" b="1" dirty="0"/>
              <a:t> -&gt; Platz:</a:t>
            </a:r>
            <a:r>
              <a:rPr lang="de-DE" sz="1400" dirty="0"/>
              <a:t> max. 39 kg/m²</a:t>
            </a:r>
            <a:br>
              <a:rPr lang="de-DE" sz="1400" dirty="0"/>
            </a:br>
            <a:r>
              <a:rPr lang="de-DE" sz="1400" b="1" dirty="0"/>
              <a:t>Haltung:</a:t>
            </a:r>
            <a:r>
              <a:rPr lang="de-DE" sz="1400" dirty="0"/>
              <a:t> Stallhaltung</a:t>
            </a:r>
            <a:br>
              <a:rPr lang="de-DE" sz="1400" dirty="0"/>
            </a:br>
            <a:r>
              <a:rPr lang="de-DE" sz="1400" b="1" dirty="0"/>
              <a:t>Beschäftigung:</a:t>
            </a:r>
            <a:r>
              <a:rPr lang="de-DE" sz="1400" dirty="0"/>
              <a:t> Trockene Einstreu</a:t>
            </a:r>
          </a:p>
          <a:p>
            <a:pPr fontAlgn="base">
              <a:lnSpc>
                <a:spcPct val="90000"/>
              </a:lnSpc>
            </a:pPr>
            <a:r>
              <a:rPr lang="de-DE" sz="1400" b="1" u="sng" dirty="0"/>
              <a:t>Puten</a:t>
            </a:r>
            <a:r>
              <a:rPr lang="de-DE" sz="1400" b="1" dirty="0"/>
              <a:t> -&gt; Platzvorgabe:</a:t>
            </a:r>
            <a:r>
              <a:rPr lang="de-DE" sz="1400" dirty="0"/>
              <a:t> max. 58 kg/m² Hähne und 52 kg/m² Hennen</a:t>
            </a:r>
            <a:br>
              <a:rPr lang="de-DE" sz="1400" dirty="0"/>
            </a:br>
            <a:r>
              <a:rPr lang="de-DE" sz="1400" b="1" dirty="0"/>
              <a:t>Haltung:</a:t>
            </a:r>
            <a:r>
              <a:rPr lang="de-DE" sz="1400" dirty="0"/>
              <a:t> keine Vorgabe</a:t>
            </a:r>
            <a:br>
              <a:rPr lang="de-DE" sz="1400" dirty="0"/>
            </a:br>
            <a:r>
              <a:rPr lang="de-DE" sz="1400" b="1" dirty="0"/>
              <a:t>Beschäftigungsmaterial:</a:t>
            </a:r>
            <a:r>
              <a:rPr lang="de-DE" sz="1400" dirty="0"/>
              <a:t> ständiger Zugang zu trockener Einstreu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400" b="1" dirty="0"/>
              <a:t>Stufe 2 (blaues Label): Stallhaltung Plus</a:t>
            </a:r>
            <a:endParaRPr lang="de-DE" sz="1400" dirty="0"/>
          </a:p>
          <a:p>
            <a:pPr>
              <a:lnSpc>
                <a:spcPct val="90000"/>
              </a:lnSpc>
            </a:pPr>
            <a:r>
              <a:rPr lang="de-DE" sz="1400" dirty="0"/>
              <a:t>Fleisch, das aus einer Haltung stammt, die über die gesetzlichen Standards hinausgeht - darunter fällt auch das Fleisch aus Betrieben der Initiative </a:t>
            </a:r>
            <a:r>
              <a:rPr lang="de-DE" sz="1400" dirty="0" err="1"/>
              <a:t>Tierwohl</a:t>
            </a:r>
            <a:r>
              <a:rPr lang="de-DE" sz="1400" dirty="0"/>
              <a:t>. -&gt; Tiere haben mindestens zehn Prozent mehr Platz im Stall als gesetzlich vorgeschrieben + zusätzliches Beschäftigungsmaterial</a:t>
            </a:r>
          </a:p>
          <a:p>
            <a:pPr fontAlgn="base">
              <a:lnSpc>
                <a:spcPct val="90000"/>
              </a:lnSpc>
            </a:pPr>
            <a:r>
              <a:rPr lang="de-DE" sz="1400" b="1" u="sng" dirty="0"/>
              <a:t>Hähnchen</a:t>
            </a:r>
            <a:r>
              <a:rPr lang="de-DE" sz="1400" b="1" dirty="0"/>
              <a:t> -&gt; Platzvorgabe:</a:t>
            </a:r>
            <a:r>
              <a:rPr lang="de-DE" sz="1400" dirty="0"/>
              <a:t> max. 35 kg/m²</a:t>
            </a:r>
            <a:br>
              <a:rPr lang="de-DE" sz="1400" dirty="0"/>
            </a:br>
            <a:r>
              <a:rPr lang="de-DE" sz="1400" b="1" dirty="0"/>
              <a:t>Haltung:</a:t>
            </a:r>
            <a:r>
              <a:rPr lang="de-DE" sz="1400" dirty="0"/>
              <a:t> keine Vorgabe</a:t>
            </a:r>
            <a:br>
              <a:rPr lang="de-DE" sz="1400" dirty="0"/>
            </a:br>
            <a:r>
              <a:rPr lang="de-DE" sz="1400" b="1" dirty="0"/>
              <a:t>Beschäftigung:</a:t>
            </a:r>
            <a:r>
              <a:rPr lang="de-DE" sz="1400" dirty="0"/>
              <a:t> organisches Beschäftigungsmaterial wie z.B. Stroh, Picksteine</a:t>
            </a:r>
          </a:p>
          <a:p>
            <a:pPr fontAlgn="base">
              <a:lnSpc>
                <a:spcPct val="90000"/>
              </a:lnSpc>
            </a:pPr>
            <a:r>
              <a:rPr lang="de-DE" sz="1400" b="1" u="sng" dirty="0"/>
              <a:t>Puten</a:t>
            </a:r>
            <a:r>
              <a:rPr lang="de-DE" sz="1400" b="1" dirty="0"/>
              <a:t> -&gt; Platzvorgabe: </a:t>
            </a:r>
            <a:r>
              <a:rPr lang="de-DE" sz="1400" dirty="0"/>
              <a:t> max. 53 kg/m² Hähne und 48 kg/m² Hennen</a:t>
            </a:r>
            <a:br>
              <a:rPr lang="de-DE" sz="1400" dirty="0"/>
            </a:br>
            <a:r>
              <a:rPr lang="de-DE" sz="1400" b="1" dirty="0"/>
              <a:t>Haltung:</a:t>
            </a:r>
            <a:r>
              <a:rPr lang="de-DE" sz="1400" dirty="0"/>
              <a:t> siehe Hähnchen</a:t>
            </a:r>
            <a:br>
              <a:rPr lang="de-DE" sz="1400" dirty="0"/>
            </a:br>
            <a:r>
              <a:rPr lang="de-DE" sz="1400" b="1" dirty="0"/>
              <a:t>Beschäftigungsmaterial:</a:t>
            </a:r>
            <a:r>
              <a:rPr lang="de-DE" sz="1400" dirty="0"/>
              <a:t> siehe Hähnchen</a:t>
            </a:r>
          </a:p>
        </p:txBody>
      </p:sp>
      <p:pic>
        <p:nvPicPr>
          <p:cNvPr id="4" name="Grafik 3" descr="Ein Bild, das Essen, Gericht, drinnen, aus Holz enthält.&#10;&#10;Automatisch generierte Beschreibung">
            <a:extLst>
              <a:ext uri="{FF2B5EF4-FFF2-40B4-BE49-F238E27FC236}">
                <a16:creationId xmlns:a16="http://schemas.microsoft.com/office/drawing/2014/main" id="{64740837-058C-7940-A246-B0E2F4F1F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34" r="17455" b="-2"/>
          <a:stretch/>
        </p:blipFill>
        <p:spPr>
          <a:xfrm>
            <a:off x="0" y="-1"/>
            <a:ext cx="4872942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0212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1281C2-9352-B649-A5ED-FCDFD3975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62046"/>
            <a:ext cx="6341016" cy="642449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sz="1400" b="1" dirty="0"/>
              <a:t>Stufe 3 (oranges Label): Außenklima</a:t>
            </a:r>
            <a:endParaRPr lang="de-DE" sz="1400" dirty="0"/>
          </a:p>
          <a:p>
            <a:pPr>
              <a:lnSpc>
                <a:spcPct val="90000"/>
              </a:lnSpc>
            </a:pPr>
            <a:r>
              <a:rPr lang="de-DE" sz="1400" dirty="0"/>
              <a:t>Fleisch, das von Tieren stammt, die Zugang zu Außenbereichen haben. Damit entspricht die Stufe z. B. den Richtlinien des landwirtschaftlichen Fachverbands Neuland (mehr Platz im Stall; Außenklimakontakt) </a:t>
            </a:r>
          </a:p>
          <a:p>
            <a:pPr fontAlgn="base">
              <a:lnSpc>
                <a:spcPct val="90000"/>
              </a:lnSpc>
            </a:pPr>
            <a:r>
              <a:rPr lang="de-DE" sz="1400" b="1" u="sng" dirty="0"/>
              <a:t>Hähnchen</a:t>
            </a:r>
            <a:r>
              <a:rPr lang="de-DE" sz="1400" b="1" dirty="0"/>
              <a:t> -&gt; Platzvorgabe:</a:t>
            </a:r>
            <a:r>
              <a:rPr lang="de-DE" sz="1400" dirty="0"/>
              <a:t> max. 25 kg/m² bzw. max. 29 kg/m² </a:t>
            </a:r>
            <a:br>
              <a:rPr lang="de-DE" sz="1400" dirty="0"/>
            </a:br>
            <a:r>
              <a:rPr lang="de-DE" sz="1400" b="1" dirty="0"/>
              <a:t>Haltung:</a:t>
            </a:r>
            <a:r>
              <a:rPr lang="de-DE" sz="1400" dirty="0"/>
              <a:t> Stallhaltung mit ständigem Zugang zu Außenklimabereich</a:t>
            </a:r>
            <a:br>
              <a:rPr lang="de-DE" sz="1400" dirty="0"/>
            </a:br>
            <a:r>
              <a:rPr lang="de-DE" sz="1400" b="1" dirty="0"/>
              <a:t>Beschäftigung:</a:t>
            </a:r>
            <a:r>
              <a:rPr lang="de-DE" sz="1400" dirty="0"/>
              <a:t> mind. zwei organische Beschäftigungsmaterialien z.B. Stroh, Picksteine je angefangener 150 m²</a:t>
            </a:r>
          </a:p>
          <a:p>
            <a:pPr fontAlgn="base">
              <a:lnSpc>
                <a:spcPct val="90000"/>
              </a:lnSpc>
            </a:pPr>
            <a:r>
              <a:rPr lang="de-DE" sz="1400" b="1" u="sng" dirty="0"/>
              <a:t>Puten </a:t>
            </a:r>
            <a:r>
              <a:rPr lang="de-DE" sz="1400" b="1" dirty="0"/>
              <a:t>-&gt; Platzvorgabe:</a:t>
            </a:r>
            <a:r>
              <a:rPr lang="de-DE" sz="1400" dirty="0"/>
              <a:t> mindestens 30% mehr Platz als gesetzlich vorgeschrieben</a:t>
            </a:r>
            <a:br>
              <a:rPr lang="de-DE" sz="1400" dirty="0"/>
            </a:br>
            <a:r>
              <a:rPr lang="de-DE" sz="1400" b="1" dirty="0"/>
              <a:t>Haltung: siehe Hähnchen</a:t>
            </a:r>
            <a:br>
              <a:rPr lang="de-DE" sz="1400" dirty="0"/>
            </a:br>
            <a:r>
              <a:rPr lang="de-DE" sz="1400" b="1" dirty="0"/>
              <a:t>Beschäftigungsmaterial:</a:t>
            </a:r>
            <a:r>
              <a:rPr lang="de-DE" sz="1400" dirty="0"/>
              <a:t> siehe Hähnchen </a:t>
            </a:r>
          </a:p>
          <a:p>
            <a:pPr fontAlgn="base">
              <a:lnSpc>
                <a:spcPct val="90000"/>
              </a:lnSpc>
            </a:pPr>
            <a:r>
              <a:rPr lang="de-DE" sz="1400" b="1" dirty="0"/>
              <a:t>Stufe 4 (grünes Label): Premium</a:t>
            </a:r>
            <a:endParaRPr lang="de-DE" sz="1400" dirty="0"/>
          </a:p>
          <a:p>
            <a:pPr>
              <a:lnSpc>
                <a:spcPct val="90000"/>
              </a:lnSpc>
            </a:pPr>
            <a:r>
              <a:rPr lang="de-DE" sz="1400" dirty="0"/>
              <a:t>z. B. Biofleisch, das die Anforderungen an die europäische Öko-Verordnung und ihre Richtlinien erfüllt. Aber auch Fleisch aus anderen Programmen kann so gekennzeichnet werden, wenn die entsprechenden Mindestanforderungen eingehalten werden.</a:t>
            </a:r>
          </a:p>
          <a:p>
            <a:pPr fontAlgn="base">
              <a:lnSpc>
                <a:spcPct val="90000"/>
              </a:lnSpc>
            </a:pPr>
            <a:r>
              <a:rPr lang="de-DE" sz="1400" b="1" u="sng" dirty="0"/>
              <a:t>Hähnchen</a:t>
            </a:r>
            <a:r>
              <a:rPr lang="de-DE" sz="1400" b="1" dirty="0"/>
              <a:t> -&gt; Platzvorgabe:</a:t>
            </a:r>
            <a:r>
              <a:rPr lang="de-DE" sz="1400" dirty="0"/>
              <a:t> max. 21 kg/m²</a:t>
            </a:r>
            <a:br>
              <a:rPr lang="de-DE" sz="1400" dirty="0"/>
            </a:br>
            <a:r>
              <a:rPr lang="de-DE" sz="1400" b="1" dirty="0"/>
              <a:t>Haltung: </a:t>
            </a:r>
            <a:r>
              <a:rPr lang="de-DE" sz="1400" dirty="0"/>
              <a:t>Stallhaltung mit Zugang zu Freigelände (während mind. 1/3 der Lebenszeit) mit überwiegend bewachsener Fläche</a:t>
            </a:r>
            <a:br>
              <a:rPr lang="de-DE" sz="1400" dirty="0"/>
            </a:br>
            <a:r>
              <a:rPr lang="de-DE" sz="1400" b="1" dirty="0"/>
              <a:t>Beschäftigung:</a:t>
            </a:r>
            <a:r>
              <a:rPr lang="de-DE" sz="1400" dirty="0"/>
              <a:t> zusätzliche Einstreu in Form von Stroh, Holzspänen, Sand oder Torf auf mind. 1/3 der Stallfläche</a:t>
            </a:r>
          </a:p>
          <a:p>
            <a:pPr fontAlgn="base">
              <a:lnSpc>
                <a:spcPct val="90000"/>
              </a:lnSpc>
            </a:pPr>
            <a:r>
              <a:rPr lang="de-DE" sz="1400" b="1" u="sng" dirty="0"/>
              <a:t>Puten</a:t>
            </a:r>
            <a:r>
              <a:rPr lang="de-DE" sz="1400" b="1" dirty="0"/>
              <a:t> -&gt; Platzvorgabe:</a:t>
            </a:r>
            <a:r>
              <a:rPr lang="de-DE" sz="1400" dirty="0"/>
              <a:t> mindestens 60% mehr Platz als gesetzlich vorgeschrieben (21 kg/m²)</a:t>
            </a:r>
            <a:br>
              <a:rPr lang="de-DE" sz="1400" dirty="0"/>
            </a:br>
            <a:r>
              <a:rPr lang="de-DE" sz="1400" b="1" dirty="0"/>
              <a:t>Außenklima:</a:t>
            </a:r>
            <a:r>
              <a:rPr lang="de-DE" sz="1400" dirty="0"/>
              <a:t> siehe Hähnchen</a:t>
            </a:r>
            <a:br>
              <a:rPr lang="de-DE" sz="1400" dirty="0"/>
            </a:br>
            <a:r>
              <a:rPr lang="de-DE" sz="1400" b="1" dirty="0"/>
              <a:t>Beschäftigungsmaterial: </a:t>
            </a:r>
            <a:r>
              <a:rPr lang="de-DE" sz="1400" dirty="0"/>
              <a:t>siehe Hähnchen</a:t>
            </a:r>
          </a:p>
          <a:p>
            <a:pPr>
              <a:lnSpc>
                <a:spcPct val="90000"/>
              </a:lnSpc>
            </a:pPr>
            <a:endParaRPr lang="de-DE" sz="1100" dirty="0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776EA9E-51A7-224C-B184-902FBAB55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12" y="1430748"/>
            <a:ext cx="3635911" cy="363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163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1092</Words>
  <Application>Microsoft Macintosh PowerPoint</Application>
  <PresentationFormat>Breitbild</PresentationFormat>
  <Paragraphs>103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Aharoni</vt:lpstr>
      <vt:lpstr>Arial</vt:lpstr>
      <vt:lpstr>Rockwell</vt:lpstr>
      <vt:lpstr>Symbol</vt:lpstr>
      <vt:lpstr>Trebuchet MS</vt:lpstr>
      <vt:lpstr>Wingdings</vt:lpstr>
      <vt:lpstr>Wingdings 3</vt:lpstr>
      <vt:lpstr>Facette</vt:lpstr>
      <vt:lpstr>Bio-Label (Demeter) und Tierwohllabel im Vergleich </vt:lpstr>
      <vt:lpstr>Gliederung:  </vt:lpstr>
      <vt:lpstr>Allgemein (Demeter):</vt:lpstr>
      <vt:lpstr>Richtlinien: </vt:lpstr>
      <vt:lpstr>Auswirkungen/Folgen:</vt:lpstr>
      <vt:lpstr> Tierwohl </vt:lpstr>
      <vt:lpstr>Siegel:Das bedeuten die vier Stufen der Haltungsform: </vt:lpstr>
      <vt:lpstr>PowerPoint-Präsentation</vt:lpstr>
      <vt:lpstr>PowerPoint-Präsentation</vt:lpstr>
      <vt:lpstr>Die Kriterien (allgemeines)</vt:lpstr>
      <vt:lpstr>Grundanforderungen</vt:lpstr>
      <vt:lpstr>Grundanforderungen</vt:lpstr>
      <vt:lpstr>Vergleich: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Bio-Label (Demeter) und Tierwohllabel im Vergleich </dc:title>
  <dc:creator>Samara Schweighofer</dc:creator>
  <cp:lastModifiedBy>Samara Schweighofer</cp:lastModifiedBy>
  <cp:revision>1</cp:revision>
  <dcterms:created xsi:type="dcterms:W3CDTF">2020-12-20T18:13:39Z</dcterms:created>
  <dcterms:modified xsi:type="dcterms:W3CDTF">2020-12-20T18:14:24Z</dcterms:modified>
</cp:coreProperties>
</file>